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913050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851196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3287434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17898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003983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32844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87406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960873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3/3/2020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653973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5995149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780879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880671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424666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9780130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739391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67570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 name="drumroll.wav"/>
          </p:stSnd>
        </p:sndAc>
      </p:transition>
    </mc:Choice>
    <mc:Fallback>
      <p:transition spd="slow" advClick="0" advTm="5000">
        <p:fade/>
        <p:sndAc>
          <p:stSnd>
            <p:snd r:embed="rId1" name="drumroll.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3/3/2020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4790877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mc:AlternateContent xmlns:mc="http://schemas.openxmlformats.org/markup-compatibility/2006">
    <mc:Choice xmlns:p15="http://schemas.microsoft.com/office/powerpoint/2012/main" Requires="p15">
      <p:transition xmlns:p14="http://schemas.microsoft.com/office/powerpoint/2010/main" spd="slow" p14:dur="6000" advClick="0" advTm="5000">
        <p15:prstTrans prst="curtains"/>
        <p:sndAc>
          <p:stSnd>
            <p:snd r:embed="rId18" name="drumroll.wav"/>
          </p:stSnd>
        </p:sndAc>
      </p:transition>
    </mc:Choice>
    <mc:Fallback>
      <p:transition spd="slow" advClick="0" advTm="5000">
        <p:fade/>
        <p:sndAc>
          <p:stSnd>
            <p:snd r:embed="rId18" name="drumroll.wav"/>
          </p:stSnd>
        </p:sndAc>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Canadian International Development Agency</a:t>
            </a:r>
          </a:p>
        </p:txBody>
      </p:sp>
      <p:sp>
        <p:nvSpPr>
          <p:cNvPr id="3" name="Subtitle 2"/>
          <p:cNvSpPr>
            <a:spLocks noGrp="1"/>
          </p:cNvSpPr>
          <p:nvPr>
            <p:ph type="subTitle" idx="1"/>
          </p:nvPr>
        </p:nvSpPr>
        <p:spPr/>
        <p:txBody>
          <a:bodyPr/>
          <a:lstStyle/>
          <a:p>
            <a:endParaRPr lang="en-US" i="1" dirty="0"/>
          </a:p>
        </p:txBody>
      </p:sp>
    </p:spTree>
    <p:extLst>
      <p:ext uri="{BB962C8B-B14F-4D97-AF65-F5344CB8AC3E}">
        <p14:creationId xmlns:p14="http://schemas.microsoft.com/office/powerpoint/2010/main" val="1760388363"/>
      </p:ext>
    </p:extLst>
  </p:cSld>
  <p:clrMapOvr>
    <a:masterClrMapping/>
  </p:clrMapOvr>
  <mc:AlternateContent xmlns:mc="http://schemas.openxmlformats.org/markup-compatibility/2006">
    <mc:Choice xmlns:p14="http://schemas.microsoft.com/office/powerpoint/2010/main" Requires="p14">
      <p:transition spd="slow" advClick="0" advTm="5000">
        <p14:flash/>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Canadian International Development Agency</a:t>
            </a:r>
          </a:p>
        </p:txBody>
      </p:sp>
      <p:sp>
        <p:nvSpPr>
          <p:cNvPr id="3" name="Content Placeholder 2"/>
          <p:cNvSpPr>
            <a:spLocks noGrp="1"/>
          </p:cNvSpPr>
          <p:nvPr>
            <p:ph idx="1"/>
          </p:nvPr>
        </p:nvSpPr>
        <p:spPr/>
        <p:txBody>
          <a:bodyPr/>
          <a:lstStyle/>
          <a:p>
            <a:r>
              <a:rPr lang="en-US" sz="2800" dirty="0"/>
              <a:t>Canadian International Development Agency</a:t>
            </a:r>
          </a:p>
          <a:p>
            <a:r>
              <a:rPr lang="en-US" sz="2800" dirty="0"/>
              <a:t>Yuhan Li, Yijun Huang, &amp; Yufei Song</a:t>
            </a:r>
          </a:p>
          <a:p>
            <a:r>
              <a:rPr lang="en-US" sz="2800" dirty="0"/>
              <a:t>EDU4243 Administrative Practice</a:t>
            </a:r>
          </a:p>
          <a:p>
            <a:r>
              <a:rPr lang="en-US" sz="2800" dirty="0"/>
              <a:t>Professor Michelle Crogie</a:t>
            </a:r>
          </a:p>
          <a:p>
            <a:endParaRPr lang="en-US" sz="2800" dirty="0"/>
          </a:p>
        </p:txBody>
      </p:sp>
    </p:spTree>
    <p:extLst>
      <p:ext uri="{BB962C8B-B14F-4D97-AF65-F5344CB8AC3E}">
        <p14:creationId xmlns:p14="http://schemas.microsoft.com/office/powerpoint/2010/main" val="30826243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lnSpcReduction="10000"/>
          </a:bodyPr>
          <a:lstStyle/>
          <a:p>
            <a:r>
              <a:rPr lang="en-US" dirty="0"/>
              <a:t>Canadian International Development Agency (CIDA) is a Canadian federal organization that was tasked with administering foreign aid programs in developing countries. </a:t>
            </a:r>
            <a:endParaRPr lang="en-US" dirty="0" smtClean="0"/>
          </a:p>
          <a:p>
            <a:r>
              <a:rPr lang="en-US" dirty="0" smtClean="0"/>
              <a:t>We </a:t>
            </a:r>
            <a:r>
              <a:rPr lang="en-US" dirty="0"/>
              <a:t>chose </a:t>
            </a:r>
            <a:r>
              <a:rPr lang="en-US" dirty="0" smtClean="0"/>
              <a:t>this organization </a:t>
            </a:r>
            <a:r>
              <a:rPr lang="en-US" dirty="0"/>
              <a:t>because its core objective has been to reduce poverty, promote human </a:t>
            </a:r>
            <a:r>
              <a:rPr lang="en-US" dirty="0" smtClean="0"/>
              <a:t>rights, and </a:t>
            </a:r>
            <a:r>
              <a:rPr lang="en-US" dirty="0"/>
              <a:t>most importantly support sustainable development. At the same time, we are </a:t>
            </a:r>
            <a:r>
              <a:rPr lang="en-US" dirty="0" smtClean="0"/>
              <a:t>also international </a:t>
            </a:r>
            <a:r>
              <a:rPr lang="en-US" dirty="0"/>
              <a:t>students studying and living in Canada. </a:t>
            </a:r>
            <a:endParaRPr lang="en-US" dirty="0" smtClean="0"/>
          </a:p>
          <a:p>
            <a:r>
              <a:rPr lang="en-US" dirty="0" smtClean="0"/>
              <a:t>CIDA </a:t>
            </a:r>
            <a:r>
              <a:rPr lang="en-US" dirty="0"/>
              <a:t>has made a significant </a:t>
            </a:r>
            <a:r>
              <a:rPr lang="en-US" dirty="0" smtClean="0"/>
              <a:t>impact and </a:t>
            </a:r>
            <a:r>
              <a:rPr lang="en-US" dirty="0"/>
              <a:t>strides in delivering services to the children at the international levels. </a:t>
            </a:r>
            <a:endParaRPr lang="en-US" dirty="0" smtClean="0"/>
          </a:p>
          <a:p>
            <a:r>
              <a:rPr lang="en-US" dirty="0" smtClean="0"/>
              <a:t>It </a:t>
            </a:r>
            <a:r>
              <a:rPr lang="en-US" dirty="0"/>
              <a:t>is </a:t>
            </a:r>
            <a:r>
              <a:rPr lang="en-US" dirty="0" smtClean="0"/>
              <a:t>an organization </a:t>
            </a:r>
            <a:r>
              <a:rPr lang="en-US" dirty="0"/>
              <a:t>to be applauded for the remarkable progress it has made in the field. </a:t>
            </a:r>
            <a:endParaRPr lang="en-US" dirty="0" smtClean="0"/>
          </a:p>
          <a:p>
            <a:r>
              <a:rPr lang="en-US" dirty="0" smtClean="0"/>
              <a:t>CIDA made </a:t>
            </a:r>
            <a:r>
              <a:rPr lang="en-US" dirty="0"/>
              <a:t>efforts to get more children to school especially in developing </a:t>
            </a:r>
            <a:r>
              <a:rPr lang="en-US" dirty="0" smtClean="0"/>
              <a:t>countries.</a:t>
            </a:r>
            <a:endParaRPr lang="en-US" dirty="0"/>
          </a:p>
          <a:p>
            <a:endParaRPr lang="en-US" dirty="0"/>
          </a:p>
        </p:txBody>
      </p:sp>
    </p:spTree>
    <p:extLst>
      <p:ext uri="{BB962C8B-B14F-4D97-AF65-F5344CB8AC3E}">
        <p14:creationId xmlns:p14="http://schemas.microsoft.com/office/powerpoint/2010/main" val="1227810696"/>
      </p:ext>
    </p:extLst>
  </p:cSld>
  <p:clrMapOvr>
    <a:masterClrMapping/>
  </p:clrMapOvr>
  <mc:AlternateContent xmlns:mc="http://schemas.openxmlformats.org/markup-compatibility/2006">
    <mc:Choice xmlns:p15="http://schemas.microsoft.com/office/powerpoint/2012/main" Requires="p15">
      <p:transition spd="slow" advTm="5000">
        <p15:prstTrans prst="wind"/>
        <p:sndAc>
          <p:stSnd>
            <p:snd r:embed="rId2" name="drumroll.wav"/>
          </p:stSnd>
        </p:sndAc>
      </p:transition>
    </mc:Choice>
    <mc:Fallback>
      <p:transition spd="slow" advTm="5000">
        <p:fade/>
        <p:sndAc>
          <p:stSnd>
            <p:snd r:embed="rId2" name="drumroll.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a:t>. Additionally, </a:t>
            </a:r>
            <a:r>
              <a:rPr lang="en-US" dirty="0" smtClean="0"/>
              <a:t>it was </a:t>
            </a:r>
            <a:r>
              <a:rPr lang="en-US" dirty="0"/>
              <a:t>primarily involved in the provision of effective lifesaving interventions that led to </a:t>
            </a:r>
            <a:r>
              <a:rPr lang="en-US" dirty="0" smtClean="0"/>
              <a:t>a significant </a:t>
            </a:r>
            <a:r>
              <a:rPr lang="en-US" dirty="0"/>
              <a:t>decline in child mortality globally (Gulrajani,2018). </a:t>
            </a:r>
            <a:endParaRPr lang="en-US" dirty="0" smtClean="0"/>
          </a:p>
          <a:p>
            <a:r>
              <a:rPr lang="en-US" dirty="0" smtClean="0"/>
              <a:t>Canadian </a:t>
            </a:r>
            <a:r>
              <a:rPr lang="en-US" dirty="0"/>
              <a:t>International Development Agency (CIDA) is an organization that has shown dedication and goodwill to help the children in the developing world. </a:t>
            </a:r>
            <a:endParaRPr lang="en-US" dirty="0" smtClean="0"/>
          </a:p>
          <a:p>
            <a:r>
              <a:rPr lang="en-US" dirty="0" smtClean="0"/>
              <a:t>The </a:t>
            </a:r>
            <a:r>
              <a:rPr lang="en-US" dirty="0"/>
              <a:t>organization has also single-handedly been able to address various health gaps in the African health system by offering finance as well as supporting various national strategies to address these gaps. </a:t>
            </a:r>
            <a:endParaRPr lang="en-US" dirty="0" smtClean="0"/>
          </a:p>
          <a:p>
            <a:r>
              <a:rPr lang="en-US" dirty="0" smtClean="0"/>
              <a:t>CIDA </a:t>
            </a:r>
            <a:r>
              <a:rPr lang="en-US" dirty="0"/>
              <a:t>has, without doubt, made tremendous contributions to supporting the wellbeing of families and children in the world.</a:t>
            </a:r>
          </a:p>
          <a:p>
            <a:endParaRPr lang="en-US" dirty="0"/>
          </a:p>
        </p:txBody>
      </p:sp>
    </p:spTree>
    <p:extLst>
      <p:ext uri="{BB962C8B-B14F-4D97-AF65-F5344CB8AC3E}">
        <p14:creationId xmlns:p14="http://schemas.microsoft.com/office/powerpoint/2010/main" val="8010944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a:t>
            </a:r>
          </a:p>
        </p:txBody>
      </p:sp>
      <p:sp>
        <p:nvSpPr>
          <p:cNvPr id="3" name="Content Placeholder 2"/>
          <p:cNvSpPr>
            <a:spLocks noGrp="1"/>
          </p:cNvSpPr>
          <p:nvPr>
            <p:ph idx="1"/>
          </p:nvPr>
        </p:nvSpPr>
        <p:spPr/>
        <p:txBody>
          <a:bodyPr>
            <a:normAutofit/>
          </a:bodyPr>
          <a:lstStyle/>
          <a:p>
            <a:r>
              <a:rPr lang="en-US" dirty="0"/>
              <a:t>The Canadian International Development Agency (CIDA) is an organization that </a:t>
            </a:r>
            <a:r>
              <a:rPr lang="en-US" dirty="0" smtClean="0"/>
              <a:t>was founded </a:t>
            </a:r>
            <a:r>
              <a:rPr lang="en-US" dirty="0"/>
              <a:t>in 1968 under the leadership of Lester B. Pearson, who was by then the </a:t>
            </a:r>
            <a:r>
              <a:rPr lang="en-US" dirty="0" smtClean="0"/>
              <a:t>Prime Minister </a:t>
            </a:r>
            <a:r>
              <a:rPr lang="en-US" dirty="0"/>
              <a:t>of </a:t>
            </a:r>
            <a:r>
              <a:rPr lang="en-US" dirty="0" smtClean="0"/>
              <a:t>Canada.</a:t>
            </a:r>
          </a:p>
          <a:p>
            <a:r>
              <a:rPr lang="en-US" dirty="0" smtClean="0"/>
              <a:t>This </a:t>
            </a:r>
            <a:r>
              <a:rPr lang="en-US" dirty="0"/>
              <a:t>federal government agency was tasked with the administration </a:t>
            </a:r>
            <a:r>
              <a:rPr lang="en-US" dirty="0" smtClean="0"/>
              <a:t>of most </a:t>
            </a:r>
            <a:r>
              <a:rPr lang="en-US" dirty="0"/>
              <a:t>of Canada’s official co-operation programs majorly in the countries that </a:t>
            </a:r>
            <a:r>
              <a:rPr lang="en-US" dirty="0" smtClean="0"/>
              <a:t>were undergoing </a:t>
            </a:r>
            <a:r>
              <a:rPr lang="en-US" dirty="0"/>
              <a:t>transition and the developing countries (Tiessen,2017). </a:t>
            </a:r>
            <a:endParaRPr lang="en-US" dirty="0" smtClean="0"/>
          </a:p>
          <a:p>
            <a:r>
              <a:rPr lang="en-US" dirty="0" smtClean="0"/>
              <a:t>During </a:t>
            </a:r>
            <a:r>
              <a:rPr lang="en-US" dirty="0"/>
              <a:t>its formation, CIDA was under the Department of Foreign Affairs, Trade, and Development. CIDA’s mission is “Lead Canada’s international efforts to help people living in </a:t>
            </a:r>
            <a:r>
              <a:rPr lang="en-US" dirty="0" smtClean="0"/>
              <a:t>poverty.</a:t>
            </a:r>
            <a:endParaRPr lang="en-US" dirty="0"/>
          </a:p>
        </p:txBody>
      </p:sp>
    </p:spTree>
    <p:extLst>
      <p:ext uri="{BB962C8B-B14F-4D97-AF65-F5344CB8AC3E}">
        <p14:creationId xmlns:p14="http://schemas.microsoft.com/office/powerpoint/2010/main" val="11876349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The organization has </a:t>
            </a:r>
            <a:r>
              <a:rPr lang="en-US" dirty="0" smtClean="0"/>
              <a:t>the objective </a:t>
            </a:r>
            <a:r>
              <a:rPr lang="en-US" dirty="0"/>
              <a:t>of making sure that Canada’s aid was the most focused and accountable </a:t>
            </a:r>
            <a:r>
              <a:rPr lang="en-US" dirty="0" smtClean="0"/>
              <a:t>to enhance </a:t>
            </a:r>
            <a:r>
              <a:rPr lang="en-US" dirty="0"/>
              <a:t>the effectiveness of the provided assistance. </a:t>
            </a:r>
            <a:endParaRPr lang="en-US" dirty="0" smtClean="0"/>
          </a:p>
          <a:p>
            <a:r>
              <a:rPr lang="en-US" dirty="0" smtClean="0"/>
              <a:t>The </a:t>
            </a:r>
            <a:r>
              <a:rPr lang="en-US" dirty="0"/>
              <a:t>priorities set were also </a:t>
            </a:r>
            <a:r>
              <a:rPr lang="en-US" dirty="0" smtClean="0"/>
              <a:t>to increase </a:t>
            </a:r>
            <a:r>
              <a:rPr lang="en-US" dirty="0"/>
              <a:t>food security, stimulating economic growth that was sustainable and securing </a:t>
            </a:r>
            <a:r>
              <a:rPr lang="en-US" dirty="0" smtClean="0"/>
              <a:t>the future </a:t>
            </a:r>
            <a:r>
              <a:rPr lang="en-US" dirty="0"/>
              <a:t>of youth and children.</a:t>
            </a:r>
          </a:p>
          <a:p>
            <a:endParaRPr lang="en-US" dirty="0"/>
          </a:p>
        </p:txBody>
      </p:sp>
    </p:spTree>
    <p:extLst>
      <p:ext uri="{BB962C8B-B14F-4D97-AF65-F5344CB8AC3E}">
        <p14:creationId xmlns:p14="http://schemas.microsoft.com/office/powerpoint/2010/main" val="1612319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CIDA’s mission statement</a:t>
            </a:r>
          </a:p>
        </p:txBody>
      </p:sp>
      <p:sp>
        <p:nvSpPr>
          <p:cNvPr id="3" name="Content Placeholder 2"/>
          <p:cNvSpPr>
            <a:spLocks noGrp="1"/>
          </p:cNvSpPr>
          <p:nvPr>
            <p:ph idx="1"/>
          </p:nvPr>
        </p:nvSpPr>
        <p:spPr/>
        <p:txBody>
          <a:bodyPr>
            <a:normAutofit/>
          </a:bodyPr>
          <a:lstStyle/>
          <a:p>
            <a:r>
              <a:rPr lang="en-US" dirty="0"/>
              <a:t>CIDA supports sustainable development activities to reduce poverty and </a:t>
            </a:r>
            <a:r>
              <a:rPr lang="en-US" dirty="0" smtClean="0"/>
              <a:t>to contribute </a:t>
            </a:r>
            <a:r>
              <a:rPr lang="en-US" dirty="0"/>
              <a:t>to a more secure, equitable and prosperous world. </a:t>
            </a:r>
            <a:endParaRPr lang="en-US" dirty="0" smtClean="0"/>
          </a:p>
          <a:p>
            <a:r>
              <a:rPr lang="en-US" dirty="0" smtClean="0"/>
              <a:t>Development </a:t>
            </a:r>
            <a:r>
              <a:rPr lang="en-US" dirty="0"/>
              <a:t>is a </a:t>
            </a:r>
            <a:r>
              <a:rPr lang="en-US" dirty="0" smtClean="0"/>
              <a:t>complex, long-term </a:t>
            </a:r>
            <a:r>
              <a:rPr lang="en-US" dirty="0"/>
              <a:t>process that involves all of the world's people, governments and organizations </a:t>
            </a:r>
            <a:r>
              <a:rPr lang="en-US" dirty="0" smtClean="0"/>
              <a:t>at all </a:t>
            </a:r>
            <a:r>
              <a:rPr lang="en-US" dirty="0"/>
              <a:t>levels. </a:t>
            </a:r>
            <a:endParaRPr lang="en-US" dirty="0" smtClean="0"/>
          </a:p>
          <a:p>
            <a:r>
              <a:rPr lang="en-US" dirty="0" smtClean="0"/>
              <a:t>Working </a:t>
            </a:r>
            <a:r>
              <a:rPr lang="en-US" dirty="0"/>
              <a:t>with partners in the private and public sectors in Canada </a:t>
            </a:r>
            <a:r>
              <a:rPr lang="en-US" dirty="0" smtClean="0"/>
              <a:t>and developing </a:t>
            </a:r>
            <a:r>
              <a:rPr lang="en-US" dirty="0"/>
              <a:t>countries, and with international organizations and agencies, we support </a:t>
            </a:r>
            <a:r>
              <a:rPr lang="en-US" dirty="0" smtClean="0"/>
              <a:t>foreign aid </a:t>
            </a:r>
            <a:r>
              <a:rPr lang="en-US" dirty="0"/>
              <a:t>projects in more than 100 of the poorest countries of the world. </a:t>
            </a:r>
          </a:p>
          <a:p>
            <a:endParaRPr lang="en-US" dirty="0"/>
          </a:p>
        </p:txBody>
      </p:sp>
    </p:spTree>
    <p:extLst>
      <p:ext uri="{BB962C8B-B14F-4D97-AF65-F5344CB8AC3E}">
        <p14:creationId xmlns:p14="http://schemas.microsoft.com/office/powerpoint/2010/main" val="34429296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The objective: </a:t>
            </a:r>
            <a:endParaRPr lang="en-US" dirty="0" smtClean="0"/>
          </a:p>
          <a:p>
            <a:r>
              <a:rPr lang="en-US" dirty="0" smtClean="0"/>
              <a:t>To work with </a:t>
            </a:r>
            <a:r>
              <a:rPr lang="en-US" dirty="0"/>
              <a:t>developing countries and countries in transition to develop the tools to eventually </a:t>
            </a:r>
            <a:r>
              <a:rPr lang="en-US" dirty="0" smtClean="0"/>
              <a:t>meet their </a:t>
            </a:r>
            <a:r>
              <a:rPr lang="en-US" dirty="0"/>
              <a:t>own needs (Canadian International Development Agency).</a:t>
            </a:r>
          </a:p>
          <a:p>
            <a:r>
              <a:rPr lang="en-US" dirty="0"/>
              <a:t>In 2013, CIDA was later merged with the Department of Foreign Affairs under the </a:t>
            </a:r>
            <a:r>
              <a:rPr lang="en-US" dirty="0" smtClean="0"/>
              <a:t>leadership of </a:t>
            </a:r>
            <a:r>
              <a:rPr lang="en-US" dirty="0"/>
              <a:t>Prime Minister Stephen Harper.</a:t>
            </a:r>
          </a:p>
          <a:p>
            <a:endParaRPr lang="en-US" dirty="0"/>
          </a:p>
        </p:txBody>
      </p:sp>
    </p:spTree>
    <p:extLst>
      <p:ext uri="{BB962C8B-B14F-4D97-AF65-F5344CB8AC3E}">
        <p14:creationId xmlns:p14="http://schemas.microsoft.com/office/powerpoint/2010/main" val="1476139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457200">
              <a:buFont typeface="Arial" panose="020B0604020202020204" pitchFamily="34" charset="0"/>
              <a:buChar char="•"/>
            </a:pPr>
            <a:r>
              <a:rPr lang="en-US" dirty="0" smtClean="0"/>
              <a:t>Governance</a:t>
            </a:r>
            <a:br>
              <a:rPr lang="en-US" dirty="0" smtClean="0"/>
            </a:br>
            <a:r>
              <a:rPr lang="en-US" dirty="0" smtClean="0"/>
              <a:t>Framework</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dirty="0"/>
              <a:t>As of 2006, the agency had 2336 classified positions and approximately 1700 </a:t>
            </a:r>
            <a:r>
              <a:rPr lang="en-US" dirty="0" smtClean="0"/>
              <a:t>full-time employees</a:t>
            </a:r>
            <a:r>
              <a:rPr lang="en-US" dirty="0"/>
              <a:t>. </a:t>
            </a:r>
            <a:endParaRPr lang="en-US" dirty="0" smtClean="0"/>
          </a:p>
          <a:p>
            <a:r>
              <a:rPr lang="en-US" dirty="0" smtClean="0"/>
              <a:t>Minister </a:t>
            </a:r>
            <a:r>
              <a:rPr lang="en-US" dirty="0"/>
              <a:t>of International cooperation includes the president's office, </a:t>
            </a:r>
            <a:r>
              <a:rPr lang="en-US" dirty="0" smtClean="0"/>
              <a:t>executive vice-president’s </a:t>
            </a:r>
            <a:r>
              <a:rPr lang="en-US" dirty="0"/>
              <a:t>office. </a:t>
            </a:r>
            <a:endParaRPr lang="en-US" dirty="0" smtClean="0"/>
          </a:p>
          <a:p>
            <a:r>
              <a:rPr lang="en-US" dirty="0" smtClean="0"/>
              <a:t>Under </a:t>
            </a:r>
            <a:r>
              <a:rPr lang="en-US" dirty="0"/>
              <a:t>these are senior vice-president’s office and Canada Corps. It has Africa branch, America branch, Asia branch, Canadian Partnership branch, </a:t>
            </a:r>
            <a:r>
              <a:rPr lang="en-US" dirty="0" smtClean="0"/>
              <a:t>Human Resources </a:t>
            </a:r>
            <a:r>
              <a:rPr lang="en-US" dirty="0"/>
              <a:t>and Corporate services branch, Policy branch, Multilateral programs </a:t>
            </a:r>
            <a:r>
              <a:rPr lang="en-US" dirty="0" smtClean="0"/>
              <a:t>branch, Europe</a:t>
            </a:r>
            <a:r>
              <a:rPr lang="en-US" dirty="0"/>
              <a:t>, Middle East and Maghreb branch, Information Management, and </a:t>
            </a:r>
            <a:r>
              <a:rPr lang="en-US" dirty="0" smtClean="0"/>
              <a:t>Technology branch</a:t>
            </a:r>
            <a:r>
              <a:rPr lang="en-US" dirty="0"/>
              <a:t>, communications branch, and Performance and Knowledge Management branch.</a:t>
            </a:r>
          </a:p>
          <a:p>
            <a:endParaRPr lang="en-US" dirty="0"/>
          </a:p>
        </p:txBody>
      </p:sp>
    </p:spTree>
    <p:extLst>
      <p:ext uri="{BB962C8B-B14F-4D97-AF65-F5344CB8AC3E}">
        <p14:creationId xmlns:p14="http://schemas.microsoft.com/office/powerpoint/2010/main" val="14321002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a:t>The Canadian government ran the Canadian International Development Agency (</a:t>
            </a:r>
            <a:r>
              <a:rPr lang="en-US" dirty="0" smtClean="0"/>
              <a:t>CIDA) under </a:t>
            </a:r>
            <a:r>
              <a:rPr lang="en-US" dirty="0"/>
              <a:t>the Department of Foreign Affairs, Trade, and Development. </a:t>
            </a:r>
            <a:endParaRPr lang="en-US" dirty="0" smtClean="0"/>
          </a:p>
          <a:p>
            <a:r>
              <a:rPr lang="en-US" dirty="0" smtClean="0"/>
              <a:t>CIDA </a:t>
            </a:r>
            <a:r>
              <a:rPr lang="en-US" dirty="0"/>
              <a:t>also had a </a:t>
            </a:r>
            <a:r>
              <a:rPr lang="en-US" dirty="0" smtClean="0"/>
              <a:t>variety of </a:t>
            </a:r>
            <a:r>
              <a:rPr lang="en-US" dirty="0"/>
              <a:t>partners who assisted in the delivery of similar programs (Zhang,2019). </a:t>
            </a:r>
            <a:endParaRPr lang="en-US" dirty="0" smtClean="0"/>
          </a:p>
          <a:p>
            <a:r>
              <a:rPr lang="en-US" dirty="0" smtClean="0"/>
              <a:t>Some </a:t>
            </a:r>
            <a:r>
              <a:rPr lang="en-US" dirty="0"/>
              <a:t>of the projected handled by CIDA was through government-to-government agreements while others were managed and supported by Canadian Partners. </a:t>
            </a:r>
            <a:endParaRPr lang="en-US" dirty="0" smtClean="0"/>
          </a:p>
          <a:p>
            <a:r>
              <a:rPr lang="en-US" dirty="0" smtClean="0"/>
              <a:t>CIDA </a:t>
            </a:r>
            <a:r>
              <a:rPr lang="en-US" dirty="0"/>
              <a:t>also partnered with the World Bank, UNICEF, World Bank, and African Development Bank, among other international organizations to push the humanitarian agendas </a:t>
            </a:r>
            <a:r>
              <a:rPr lang="en-US" dirty="0" smtClean="0"/>
              <a:t>successfully.</a:t>
            </a:r>
            <a:endParaRPr lang="en-US" dirty="0"/>
          </a:p>
          <a:p>
            <a:endParaRPr lang="en-US" dirty="0"/>
          </a:p>
        </p:txBody>
      </p:sp>
    </p:spTree>
    <p:extLst>
      <p:ext uri="{BB962C8B-B14F-4D97-AF65-F5344CB8AC3E}">
        <p14:creationId xmlns:p14="http://schemas.microsoft.com/office/powerpoint/2010/main" val="29971507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a:t>
            </a:r>
          </a:p>
        </p:txBody>
      </p:sp>
      <p:sp>
        <p:nvSpPr>
          <p:cNvPr id="3" name="Content Placeholder 2"/>
          <p:cNvSpPr>
            <a:spLocks noGrp="1"/>
          </p:cNvSpPr>
          <p:nvPr>
            <p:ph idx="1"/>
          </p:nvPr>
        </p:nvSpPr>
        <p:spPr/>
        <p:txBody>
          <a:bodyPr>
            <a:normAutofit lnSpcReduction="10000"/>
          </a:bodyPr>
          <a:lstStyle/>
          <a:p>
            <a:r>
              <a:rPr lang="en-US" dirty="0"/>
              <a:t>The Canadian Government Development Agency (CIDA) supports environmental prosperity to reduce poverty and ensure Canada's role in a safe and prosperous environment.  </a:t>
            </a:r>
            <a:endParaRPr lang="en-US" dirty="0" smtClean="0"/>
          </a:p>
          <a:p>
            <a:r>
              <a:rPr lang="en-US" dirty="0" smtClean="0"/>
              <a:t>The </a:t>
            </a:r>
            <a:r>
              <a:rPr lang="en-US" dirty="0"/>
              <a:t>organization promotes the sustainable development of the Canadian Government in the world. </a:t>
            </a:r>
            <a:endParaRPr lang="en-US" dirty="0" smtClean="0"/>
          </a:p>
          <a:p>
            <a:r>
              <a:rPr lang="en-US" dirty="0" smtClean="0"/>
              <a:t>The </a:t>
            </a:r>
            <a:r>
              <a:rPr lang="en-US" dirty="0"/>
              <a:t>mission of CIDA is, explicitly,' to promote Canadian principles of global </a:t>
            </a:r>
            <a:r>
              <a:rPr lang="en-US" dirty="0" smtClean="0"/>
              <a:t>civility, equity</a:t>
            </a:r>
            <a:r>
              <a:rPr lang="en-US" dirty="0"/>
              <a:t>, and environmental sustainability and Canadian stability, prosperity and </a:t>
            </a:r>
            <a:r>
              <a:rPr lang="en-US" dirty="0" smtClean="0"/>
              <a:t>governance interests</a:t>
            </a:r>
            <a:r>
              <a:rPr lang="en-US" dirty="0"/>
              <a:t>. </a:t>
            </a:r>
            <a:endParaRPr lang="en-US" dirty="0" smtClean="0"/>
          </a:p>
          <a:p>
            <a:r>
              <a:rPr lang="en-US" dirty="0" smtClean="0"/>
              <a:t>They </a:t>
            </a:r>
            <a:r>
              <a:rPr lang="en-US" dirty="0"/>
              <a:t>also work on delivering a durable and visible world’s key development on the challenges as seen in the Millennium Development Goals(MDGs). A goal to focus on poverty reduction through a focused and effective which will keep up with the Canadian niches with the countries that are developing in partnership with other </a:t>
            </a:r>
            <a:r>
              <a:rPr lang="en-US" dirty="0" smtClean="0"/>
              <a:t>donors.</a:t>
            </a:r>
            <a:endParaRPr lang="en-US" dirty="0"/>
          </a:p>
        </p:txBody>
      </p:sp>
    </p:spTree>
    <p:extLst>
      <p:ext uri="{BB962C8B-B14F-4D97-AF65-F5344CB8AC3E}">
        <p14:creationId xmlns:p14="http://schemas.microsoft.com/office/powerpoint/2010/main" val="42145670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smtClean="0"/>
              <a:t>Promoting </a:t>
            </a:r>
            <a:r>
              <a:rPr lang="en-US" dirty="0"/>
              <a:t>and recognizing solutions that are sustainable to deal with critical linkages between environmental degradation, social inequity, and poverty (Stirrat,2018). </a:t>
            </a:r>
            <a:endParaRPr lang="en-US" dirty="0" smtClean="0"/>
          </a:p>
          <a:p>
            <a:r>
              <a:rPr lang="en-US" dirty="0" smtClean="0"/>
              <a:t>Mobilizing </a:t>
            </a:r>
            <a:r>
              <a:rPr lang="en-US" dirty="0"/>
              <a:t>Canadians to build the capacity of effectively contributing to poverty global reduction. It also has different NGOs funding schemes and programs on livelihood, democracy, health education and developments to the youth</a:t>
            </a:r>
            <a:r>
              <a:rPr lang="en-US" dirty="0" smtClean="0"/>
              <a:t>.</a:t>
            </a:r>
          </a:p>
          <a:p>
            <a:r>
              <a:rPr lang="en-US" dirty="0" smtClean="0"/>
              <a:t> </a:t>
            </a:r>
            <a:r>
              <a:rPr lang="en-US" dirty="0"/>
              <a:t>Despite CIDA managing funds at the country-level. It also has centralized funding available such as Indigenous People's Partnership Program, Industrial Cooperation Program, and the International Youth Internship Program.</a:t>
            </a:r>
          </a:p>
        </p:txBody>
      </p:sp>
    </p:spTree>
    <p:extLst>
      <p:ext uri="{BB962C8B-B14F-4D97-AF65-F5344CB8AC3E}">
        <p14:creationId xmlns:p14="http://schemas.microsoft.com/office/powerpoint/2010/main" val="37545680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actual work on the Canadian International Development Agency</a:t>
            </a:r>
          </a:p>
        </p:txBody>
      </p:sp>
      <p:sp>
        <p:nvSpPr>
          <p:cNvPr id="3" name="Content Placeholder 2"/>
          <p:cNvSpPr>
            <a:spLocks noGrp="1"/>
          </p:cNvSpPr>
          <p:nvPr>
            <p:ph idx="1"/>
          </p:nvPr>
        </p:nvSpPr>
        <p:spPr/>
        <p:txBody>
          <a:bodyPr/>
          <a:lstStyle/>
          <a:p>
            <a:r>
              <a:rPr lang="en-US" dirty="0"/>
              <a:t>This the leading agency for development assistance in Canada. </a:t>
            </a:r>
            <a:endParaRPr lang="en-US" dirty="0" smtClean="0"/>
          </a:p>
          <a:p>
            <a:r>
              <a:rPr lang="en-US" dirty="0" smtClean="0"/>
              <a:t>The </a:t>
            </a:r>
            <a:r>
              <a:rPr lang="en-US" dirty="0"/>
              <a:t>main aim is to reduce poverty in the country, promote human rights, and support sustainable developments. It was started in the year 1968 to handle the huge development of Canada's official programs. </a:t>
            </a:r>
            <a:endParaRPr lang="en-US" dirty="0" smtClean="0"/>
          </a:p>
          <a:p>
            <a:r>
              <a:rPr lang="en-US" dirty="0" smtClean="0"/>
              <a:t>CIDA </a:t>
            </a:r>
            <a:r>
              <a:rPr lang="en-US" dirty="0"/>
              <a:t>works in partnership with its developing partners, fragile countries and states that are in crisis, regions, and counties selected and Canadian institutions and populations (Olenik,2019). </a:t>
            </a:r>
          </a:p>
        </p:txBody>
      </p:sp>
    </p:spTree>
    <p:extLst>
      <p:ext uri="{BB962C8B-B14F-4D97-AF65-F5344CB8AC3E}">
        <p14:creationId xmlns:p14="http://schemas.microsoft.com/office/powerpoint/2010/main" val="23889599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 </a:t>
            </a:r>
            <a:r>
              <a:rPr lang="en-US" dirty="0"/>
              <a:t>Its success is measured through its achievement contribution of the Millennium Development Goals and the bigger international policy of Canada. </a:t>
            </a:r>
            <a:endParaRPr lang="en-US" dirty="0" smtClean="0"/>
          </a:p>
          <a:p>
            <a:r>
              <a:rPr lang="en-US" dirty="0" smtClean="0"/>
              <a:t>It </a:t>
            </a:r>
            <a:r>
              <a:rPr lang="en-US" dirty="0"/>
              <a:t>has made the progress of getting more children into school in the developing world. The global child mortality has also declined and the interventions started for life-saving are proven to be effective and the poverty percentage has gone low.</a:t>
            </a:r>
          </a:p>
        </p:txBody>
      </p:sp>
    </p:spTree>
    <p:extLst>
      <p:ext uri="{BB962C8B-B14F-4D97-AF65-F5344CB8AC3E}">
        <p14:creationId xmlns:p14="http://schemas.microsoft.com/office/powerpoint/2010/main" val="41302727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1211213"/>
          </a:xfrm>
        </p:spPr>
        <p:txBody>
          <a:bodyPr>
            <a:normAutofit/>
          </a:bodyPr>
          <a:lstStyle/>
          <a:p>
            <a:r>
              <a:rPr lang="en-US" sz="2400" b="1" dirty="0"/>
              <a:t>Employment opportunities for graduates of early child development, community development, international development</a:t>
            </a:r>
            <a:r>
              <a:rPr lang="en-US" sz="2400" dirty="0"/>
              <a:t>.</a:t>
            </a:r>
          </a:p>
        </p:txBody>
      </p:sp>
      <p:sp>
        <p:nvSpPr>
          <p:cNvPr id="3" name="Content Placeholder 2"/>
          <p:cNvSpPr>
            <a:spLocks noGrp="1"/>
          </p:cNvSpPr>
          <p:nvPr>
            <p:ph idx="1"/>
          </p:nvPr>
        </p:nvSpPr>
        <p:spPr/>
        <p:txBody>
          <a:bodyPr/>
          <a:lstStyle/>
          <a:p>
            <a:r>
              <a:rPr lang="en-US" dirty="0"/>
              <a:t>Securing the future of Children and Youth; Canadian International Development Agency's Youth and children's strategy was established in 2009 and concentrates mostly on women and girls. </a:t>
            </a:r>
            <a:endParaRPr lang="en-US" dirty="0" smtClean="0"/>
          </a:p>
          <a:p>
            <a:r>
              <a:rPr lang="en-US" dirty="0" smtClean="0"/>
              <a:t>This </a:t>
            </a:r>
            <a:r>
              <a:rPr lang="en-US" dirty="0"/>
              <a:t>policy works hard on specific plans that improve children's survival and maternal health, promoting access to quality education and making sure that children and the youth are safe and </a:t>
            </a:r>
            <a:r>
              <a:rPr lang="en-US" dirty="0" smtClean="0"/>
              <a:t>secure.</a:t>
            </a:r>
            <a:endParaRPr lang="en-US" dirty="0"/>
          </a:p>
        </p:txBody>
      </p:sp>
    </p:spTree>
    <p:extLst>
      <p:ext uri="{BB962C8B-B14F-4D97-AF65-F5344CB8AC3E}">
        <p14:creationId xmlns:p14="http://schemas.microsoft.com/office/powerpoint/2010/main" val="26864376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This organization offers employment opportunities such as finding jobs. </a:t>
            </a:r>
            <a:endParaRPr lang="en-US" dirty="0" smtClean="0"/>
          </a:p>
          <a:p>
            <a:r>
              <a:rPr lang="en-US" dirty="0" smtClean="0"/>
              <a:t>They </a:t>
            </a:r>
            <a:r>
              <a:rPr lang="en-US" dirty="0"/>
              <a:t>require an Assistant Fund Manager for its Democratic Governance Fund (DGF). </a:t>
            </a:r>
            <a:endParaRPr lang="en-US" dirty="0" smtClean="0"/>
          </a:p>
          <a:p>
            <a:r>
              <a:rPr lang="en-US" dirty="0" smtClean="0"/>
              <a:t>The </a:t>
            </a:r>
            <a:r>
              <a:rPr lang="en-US" dirty="0"/>
              <a:t>Financial Administration Support helps the DGF in DGF budget management. It also assists the fund manager in the agreement preparation with partner organizations and service providers contracts.</a:t>
            </a:r>
          </a:p>
        </p:txBody>
      </p:sp>
    </p:spTree>
    <p:extLst>
      <p:ext uri="{BB962C8B-B14F-4D97-AF65-F5344CB8AC3E}">
        <p14:creationId xmlns:p14="http://schemas.microsoft.com/office/powerpoint/2010/main" val="36695372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Provide the trajectory of further education preferred within these</a:t>
            </a:r>
          </a:p>
        </p:txBody>
      </p:sp>
      <p:sp>
        <p:nvSpPr>
          <p:cNvPr id="3" name="Content Placeholder 2"/>
          <p:cNvSpPr>
            <a:spLocks noGrp="1"/>
          </p:cNvSpPr>
          <p:nvPr>
            <p:ph idx="1"/>
          </p:nvPr>
        </p:nvSpPr>
        <p:spPr/>
        <p:txBody>
          <a:bodyPr>
            <a:normAutofit/>
          </a:bodyPr>
          <a:lstStyle/>
          <a:p>
            <a:r>
              <a:rPr lang="en-US" dirty="0"/>
              <a:t>Education to girls has been the main focus of international development policy for some years. </a:t>
            </a:r>
            <a:endParaRPr lang="en-US" dirty="0" smtClean="0"/>
          </a:p>
          <a:p>
            <a:r>
              <a:rPr lang="en-US" dirty="0" smtClean="0"/>
              <a:t>We </a:t>
            </a:r>
            <a:r>
              <a:rPr lang="en-US" dirty="0"/>
              <a:t>concentrate on three types of discursive arguments due to the discussions that involve their education such as utility, empowerment and justice arguments (Shams,2019</a:t>
            </a:r>
            <a:r>
              <a:rPr lang="en-US" dirty="0" smtClean="0"/>
              <a:t>).</a:t>
            </a:r>
          </a:p>
          <a:p>
            <a:r>
              <a:rPr lang="en-US" dirty="0" smtClean="0"/>
              <a:t> </a:t>
            </a:r>
            <a:r>
              <a:rPr lang="en-US" dirty="0"/>
              <a:t>All this shows gender robustness and all the concepts related to this such as equality and equity because the theoretical construct is limited which is a constraining factor that is understood as education gender equity. </a:t>
            </a:r>
            <a:endParaRPr lang="en-US" dirty="0" smtClean="0"/>
          </a:p>
          <a:p>
            <a:r>
              <a:rPr lang="en-US" dirty="0" smtClean="0"/>
              <a:t>This </a:t>
            </a:r>
            <a:r>
              <a:rPr lang="en-US" dirty="0"/>
              <a:t>brings equality to both boys and girls hence globally reducing the poverty level. </a:t>
            </a:r>
          </a:p>
        </p:txBody>
      </p:sp>
    </p:spTree>
    <p:extLst>
      <p:ext uri="{BB962C8B-B14F-4D97-AF65-F5344CB8AC3E}">
        <p14:creationId xmlns:p14="http://schemas.microsoft.com/office/powerpoint/2010/main" val="37080478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Critical Analysis of the Organization’s (Value and Sustainability)</a:t>
            </a:r>
          </a:p>
        </p:txBody>
      </p:sp>
      <p:sp>
        <p:nvSpPr>
          <p:cNvPr id="3" name="Content Placeholder 2"/>
          <p:cNvSpPr>
            <a:spLocks noGrp="1"/>
          </p:cNvSpPr>
          <p:nvPr>
            <p:ph idx="1"/>
          </p:nvPr>
        </p:nvSpPr>
        <p:spPr/>
        <p:txBody>
          <a:bodyPr/>
          <a:lstStyle/>
          <a:p>
            <a:r>
              <a:rPr lang="en-US" dirty="0"/>
              <a:t>Canada supports Ghana's developmental efforts through the Canadian International Development Agency (CIDA). </a:t>
            </a:r>
            <a:endParaRPr lang="en-US" dirty="0" smtClean="0"/>
          </a:p>
          <a:p>
            <a:r>
              <a:rPr lang="en-US" dirty="0" smtClean="0"/>
              <a:t>There </a:t>
            </a:r>
            <a:r>
              <a:rPr lang="en-US" dirty="0"/>
              <a:t>is an investigation of how Canada partners with Ghana by this dissertation to achieve the education Millennium Development Goals (MDGs) by 2015. </a:t>
            </a:r>
            <a:endParaRPr lang="en-US" dirty="0" smtClean="0"/>
          </a:p>
          <a:p>
            <a:r>
              <a:rPr lang="en-US" dirty="0" smtClean="0"/>
              <a:t>The </a:t>
            </a:r>
            <a:r>
              <a:rPr lang="en-US" dirty="0"/>
              <a:t>make an effort of making education access and equality in Ghana possible and focuses on how Ghana's policy and Canada's objectives and aims through CIDA to keep working on these developmental issues.</a:t>
            </a:r>
          </a:p>
        </p:txBody>
      </p:sp>
    </p:spTree>
    <p:extLst>
      <p:ext uri="{BB962C8B-B14F-4D97-AF65-F5344CB8AC3E}">
        <p14:creationId xmlns:p14="http://schemas.microsoft.com/office/powerpoint/2010/main" val="2684483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This study will be accomplished through content analysis, literature review, document related to Ghana’s education and CIDA content analysis and programs. </a:t>
            </a:r>
            <a:endParaRPr lang="en-US" dirty="0" smtClean="0"/>
          </a:p>
          <a:p>
            <a:r>
              <a:rPr lang="en-US" dirty="0" smtClean="0"/>
              <a:t>The </a:t>
            </a:r>
            <a:r>
              <a:rPr lang="en-US" dirty="0"/>
              <a:t>education operations and CIDA programs have the best interventions on issues relating to access to education and compliment the government in achieving these goals. </a:t>
            </a:r>
            <a:endParaRPr lang="en-US" dirty="0" smtClean="0"/>
          </a:p>
          <a:p>
            <a:r>
              <a:rPr lang="en-US" dirty="0" smtClean="0"/>
              <a:t>This </a:t>
            </a:r>
            <a:r>
              <a:rPr lang="en-US" dirty="0"/>
              <a:t>ends with a further recommendation for more study on using indigenous and spiritual knowledge to promote holistic education in Ghana.</a:t>
            </a:r>
          </a:p>
        </p:txBody>
      </p:sp>
    </p:spTree>
    <p:extLst>
      <p:ext uri="{BB962C8B-B14F-4D97-AF65-F5344CB8AC3E}">
        <p14:creationId xmlns:p14="http://schemas.microsoft.com/office/powerpoint/2010/main" val="3442398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92500" lnSpcReduction="10000"/>
          </a:bodyPr>
          <a:lstStyle/>
          <a:p>
            <a:r>
              <a:rPr lang="en-US" dirty="0"/>
              <a:t>Gulrajani, N. (2018). Merging development agencies.</a:t>
            </a:r>
          </a:p>
          <a:p>
            <a:r>
              <a:rPr lang="en-US" dirty="0"/>
              <a:t>Tiessen, R., &amp; Smillie, I. (2017). The disconnect between international development studies and development practice in Canada. Canadian Journal of Development Studies/Revue canadienne d'études du développement, 38(4), 435-450.</a:t>
            </a:r>
          </a:p>
          <a:p>
            <a:r>
              <a:rPr lang="en-US" dirty="0"/>
              <a:t>Zhang, X. (2019). Good Governance, Good Enough Governance, and Governance with Rights First (Doctoral dissertation, UCLA).</a:t>
            </a:r>
          </a:p>
          <a:p>
            <a:r>
              <a:rPr lang="en-US" dirty="0"/>
              <a:t>Stirrat, R. L. (2018). Development Agencies. The International Encyclopedia of Anthropology, 1-7.</a:t>
            </a:r>
          </a:p>
          <a:p>
            <a:r>
              <a:rPr lang="en-US" dirty="0"/>
              <a:t>Olenik, C. (2019). The Evolution of Positive Youth Development as a Key International Development Approach. Global Social Welfare, 6(1), 5-15.</a:t>
            </a:r>
          </a:p>
          <a:p>
            <a:r>
              <a:rPr lang="en-US" dirty="0"/>
              <a:t>Shams, S., &amp; Tomaskovic-Devey, D. (2019). Racial and gender trends and trajectories in access to managerial jobs. Social science research, 80, 15-29.</a:t>
            </a:r>
          </a:p>
          <a:p>
            <a:endParaRPr lang="en-US" dirty="0"/>
          </a:p>
        </p:txBody>
      </p:sp>
    </p:spTree>
    <p:extLst>
      <p:ext uri="{BB962C8B-B14F-4D97-AF65-F5344CB8AC3E}">
        <p14:creationId xmlns:p14="http://schemas.microsoft.com/office/powerpoint/2010/main" val="200812570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Click="0" advTm="5000">
        <p15:prstTrans prst="wind"/>
        <p:sndAc>
          <p:stSnd>
            <p:snd r:embed="rId2" name="drumroll.wav"/>
          </p:stSnd>
        </p:sndAc>
      </p:transition>
    </mc:Choice>
    <mc:Fallback>
      <p:transition spd="slow" advClick="0" advTm="5000">
        <p:fade/>
        <p:sndAc>
          <p:stSnd>
            <p:snd r:embed="rId2" name="drumroll.wav"/>
          </p:stSnd>
        </p:sndAc>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95</TotalTime>
  <Words>1651</Words>
  <Application>Microsoft Office PowerPoint</Application>
  <PresentationFormat>Widescreen</PresentationFormat>
  <Paragraphs>84</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Trebuchet MS</vt:lpstr>
      <vt:lpstr>Wingdings 3</vt:lpstr>
      <vt:lpstr>Facet</vt:lpstr>
      <vt:lpstr>Canadian International Development Agency</vt:lpstr>
      <vt:lpstr>Canadian International Development Agency</vt:lpstr>
      <vt:lpstr>Introduction</vt:lpstr>
      <vt:lpstr>Cont.….</vt:lpstr>
      <vt:lpstr>History</vt:lpstr>
      <vt:lpstr>Cont.…</vt:lpstr>
      <vt:lpstr>CIDA’s mission statement</vt:lpstr>
      <vt:lpstr>Cont.…</vt:lpstr>
      <vt:lpstr>Governance Framework </vt:lpstr>
      <vt:lpstr>Cont...</vt:lpstr>
      <vt:lpstr>Funding</vt:lpstr>
      <vt:lpstr>Cont..</vt:lpstr>
      <vt:lpstr>The actual work on the Canadian International Development Agency</vt:lpstr>
      <vt:lpstr>Cont..</vt:lpstr>
      <vt:lpstr>Employment opportunities for graduates of early child development, community development, international development.</vt:lpstr>
      <vt:lpstr>Cont..</vt:lpstr>
      <vt:lpstr>Provide the trajectory of further education preferred within these</vt:lpstr>
      <vt:lpstr>Critical Analysis of the Organization’s (Value and Sustainability)</vt:lpstr>
      <vt:lpstr>Cont..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Canadian International Development Agency</dc:title>
  <dc:creator>User</dc:creator>
  <cp:lastModifiedBy>User</cp:lastModifiedBy>
  <cp:revision>14</cp:revision>
  <dcterms:created xsi:type="dcterms:W3CDTF">2020-03-03T16:01:50Z</dcterms:created>
  <dcterms:modified xsi:type="dcterms:W3CDTF">2020-03-03T17:59:25Z</dcterms:modified>
</cp:coreProperties>
</file>